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66" r:id="rId5"/>
    <p:sldId id="259" r:id="rId6"/>
    <p:sldId id="260" r:id="rId7"/>
    <p:sldId id="261" r:id="rId8"/>
    <p:sldId id="262" r:id="rId9"/>
    <p:sldId id="263" r:id="rId10"/>
    <p:sldId id="264" r:id="rId11"/>
    <p:sldId id="265" r:id="rId1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37D7983-E7EC-4162-8D64-4D5522405E73}" type="datetimeFigureOut">
              <a:rPr lang="de-DE" smtClean="0"/>
              <a:pPr/>
              <a:t>22.03.2012</a:t>
            </a:fld>
            <a:endParaRPr lang="de-DE"/>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de-DE"/>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88A1D92-C283-413F-B2AE-0D96381340C9}" type="slidenum">
              <a:rPr lang="de-DE" smtClean="0"/>
              <a:pPr/>
              <a:t>‹#›</a:t>
            </a:fld>
            <a:endParaRPr lang="de-DE"/>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088A1D92-C283-413F-B2AE-0D96381340C9}" type="slidenum">
              <a:rPr lang="de-DE" smtClean="0"/>
              <a:pPr/>
              <a:t>‹#›</a:t>
            </a:fld>
            <a:endParaRPr lang="de-DE"/>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7" name="Slide Number Placeholder 6"/>
          <p:cNvSpPr>
            <a:spLocks noGrp="1"/>
          </p:cNvSpPr>
          <p:nvPr>
            <p:ph type="sldNum" sz="quarter" idx="12"/>
          </p:nvPr>
        </p:nvSpPr>
        <p:spPr/>
        <p:txBody>
          <a:bodyPr/>
          <a:lstStyle/>
          <a:p>
            <a:fld id="{088A1D92-C283-413F-B2AE-0D96381340C9}" type="slidenum">
              <a:rPr lang="de-DE" smtClean="0"/>
              <a:pPr/>
              <a:t>‹#›</a:t>
            </a:fld>
            <a:endParaRPr lang="de-DE"/>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de-DE"/>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de-DE"/>
          </a:p>
        </p:txBody>
      </p:sp>
      <p:sp>
        <p:nvSpPr>
          <p:cNvPr id="7" name="Slide Number Placeholder 6"/>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37D7983-E7EC-4162-8D64-4D5522405E73}" type="datetimeFigureOut">
              <a:rPr lang="de-DE" smtClean="0"/>
              <a:pPr/>
              <a:t>22.03.2012</a:t>
            </a:fld>
            <a:endParaRPr lang="de-DE"/>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de-DE"/>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88A1D92-C283-413F-B2AE-0D96381340C9}" type="slidenum">
              <a:rPr lang="de-DE" smtClean="0"/>
              <a:pPr/>
              <a:t>‹#›</a:t>
            </a:fld>
            <a:endParaRPr lang="de-DE"/>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e-DE" dirty="0" smtClean="0"/>
              <a:t>Trip </a:t>
            </a:r>
            <a:r>
              <a:rPr lang="en-US" dirty="0" smtClean="0"/>
              <a:t>To Antarctica </a:t>
            </a:r>
            <a:endParaRPr lang="de-DE" dirty="0"/>
          </a:p>
        </p:txBody>
      </p:sp>
      <p:sp>
        <p:nvSpPr>
          <p:cNvPr id="3" name="Subtitle 2"/>
          <p:cNvSpPr>
            <a:spLocks noGrp="1"/>
          </p:cNvSpPr>
          <p:nvPr>
            <p:ph type="subTitle" idx="1"/>
          </p:nvPr>
        </p:nvSpPr>
        <p:spPr/>
        <p:txBody>
          <a:bodyPr/>
          <a:lstStyle/>
          <a:p>
            <a:r>
              <a:rPr lang="en-US" dirty="0" smtClean="0"/>
              <a:t>By: Lisa, Kayli, Adit, Evelyn and Elya</a:t>
            </a:r>
            <a:endParaRPr lang="de-DE" dirty="0"/>
          </a:p>
        </p:txBody>
      </p:sp>
    </p:spTree>
    <p:extLst>
      <p:ext uri="{BB962C8B-B14F-4D97-AF65-F5344CB8AC3E}">
        <p14:creationId xmlns:p14="http://schemas.microsoft.com/office/powerpoint/2010/main" xmlns="" val="37472158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024744" cy="1143000"/>
          </a:xfrm>
        </p:spPr>
        <p:txBody>
          <a:bodyPr>
            <a:normAutofit/>
          </a:bodyPr>
          <a:lstStyle/>
          <a:p>
            <a:r>
              <a:rPr lang="en-US" sz="2400" dirty="0" smtClean="0"/>
              <a:t>This is a map of the Drake Passage </a:t>
            </a:r>
            <a:endParaRPr lang="de-DE" sz="24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763688" y="1126975"/>
            <a:ext cx="5760640" cy="5671399"/>
          </a:xfrm>
          <a:prstGeom prst="rect">
            <a:avLst/>
          </a:prstGeom>
          <a:ln>
            <a:noFill/>
          </a:ln>
          <a:effectLst>
            <a:softEdge rad="112500"/>
          </a:effectLst>
        </p:spPr>
      </p:pic>
    </p:spTree>
    <p:extLst>
      <p:ext uri="{BB962C8B-B14F-4D97-AF65-F5344CB8AC3E}">
        <p14:creationId xmlns:p14="http://schemas.microsoft.com/office/powerpoint/2010/main" xmlns="" val="544016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4109" y="376500"/>
            <a:ext cx="7024744" cy="1143000"/>
          </a:xfrm>
        </p:spPr>
        <p:txBody>
          <a:bodyPr/>
          <a:lstStyle/>
          <a:p>
            <a:r>
              <a:rPr lang="en-US" dirty="0" smtClean="0"/>
              <a:t>Thank you for watching </a:t>
            </a:r>
            <a:r>
              <a:rPr lang="en-US" dirty="0" smtClean="0">
                <a:sym typeface="Wingdings" pitchFamily="2" charset="2"/>
              </a:rPr>
              <a:t></a:t>
            </a:r>
            <a:endParaRPr lang="de-DE"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051720" y="1772816"/>
            <a:ext cx="4752528" cy="4740216"/>
          </a:xfrm>
          <a:prstGeom prst="ellipse">
            <a:avLst/>
          </a:prstGeom>
          <a:ln>
            <a:noFill/>
          </a:ln>
          <a:effectLst>
            <a:softEdge rad="112500"/>
          </a:effectLst>
        </p:spPr>
      </p:pic>
    </p:spTree>
    <p:extLst>
      <p:ext uri="{BB962C8B-B14F-4D97-AF65-F5344CB8AC3E}">
        <p14:creationId xmlns:p14="http://schemas.microsoft.com/office/powerpoint/2010/main" xmlns="" val="27246468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7024744" cy="1143000"/>
          </a:xfrm>
        </p:spPr>
        <p:txBody>
          <a:bodyPr/>
          <a:lstStyle/>
          <a:p>
            <a:r>
              <a:rPr lang="en-US" dirty="0" smtClean="0">
                <a:solidFill>
                  <a:schemeClr val="tx1">
                    <a:lumMod val="95000"/>
                    <a:lumOff val="5000"/>
                  </a:schemeClr>
                </a:solidFill>
              </a:rPr>
              <a:t>Day 1 Ushuaia</a:t>
            </a:r>
            <a:endParaRPr lang="de-DE" dirty="0">
              <a:solidFill>
                <a:schemeClr val="tx1">
                  <a:lumMod val="95000"/>
                  <a:lumOff val="5000"/>
                </a:schemeClr>
              </a:solidFill>
            </a:endParaRPr>
          </a:p>
        </p:txBody>
      </p:sp>
      <p:sp>
        <p:nvSpPr>
          <p:cNvPr id="3" name="Content Placeholder 2"/>
          <p:cNvSpPr>
            <a:spLocks noGrp="1"/>
          </p:cNvSpPr>
          <p:nvPr>
            <p:ph idx="1"/>
          </p:nvPr>
        </p:nvSpPr>
        <p:spPr>
          <a:xfrm>
            <a:off x="107504" y="1196753"/>
            <a:ext cx="8784976" cy="3168352"/>
          </a:xfrm>
        </p:spPr>
        <p:txBody>
          <a:bodyPr>
            <a:normAutofit fontScale="92500" lnSpcReduction="10000"/>
          </a:bodyPr>
          <a:lstStyle/>
          <a:p>
            <a:r>
              <a:rPr lang="en-US" dirty="0"/>
              <a:t>At 07:00 am </a:t>
            </a:r>
            <a:r>
              <a:rPr lang="en-US" dirty="0" smtClean="0"/>
              <a:t>we arrived </a:t>
            </a:r>
            <a:r>
              <a:rPr lang="en-US" dirty="0"/>
              <a:t>on Ushuaia, Argentina by bus it took us 12 hours to get there. After we arrived on Ushuaia, </a:t>
            </a:r>
            <a:r>
              <a:rPr lang="en-US" dirty="0" smtClean="0"/>
              <a:t>we </a:t>
            </a:r>
            <a:r>
              <a:rPr lang="en-US" dirty="0"/>
              <a:t>took a rest in a hotel. Then </a:t>
            </a:r>
            <a:r>
              <a:rPr lang="en-US" dirty="0" smtClean="0"/>
              <a:t>we </a:t>
            </a:r>
            <a:r>
              <a:rPr lang="en-US" dirty="0"/>
              <a:t>went to see the building named Museo Marítimo del Cantábrico. It’s a museum </a:t>
            </a:r>
            <a:r>
              <a:rPr lang="en-US" dirty="0" smtClean="0"/>
              <a:t>and its </a:t>
            </a:r>
            <a:r>
              <a:rPr lang="en-US" dirty="0"/>
              <a:t>an indoor zoo. There were sharks, turtles, fish, dinosaur fossils and many more. </a:t>
            </a:r>
            <a:r>
              <a:rPr lang="en-US" dirty="0" smtClean="0"/>
              <a:t>We have </a:t>
            </a:r>
            <a:r>
              <a:rPr lang="en-US" dirty="0"/>
              <a:t>tasted some dishes at the Kaupé retaurant. This restaurant served traditional food from </a:t>
            </a:r>
            <a:r>
              <a:rPr lang="en-US" dirty="0" smtClean="0"/>
              <a:t>Ushuaia. Then we hiked </a:t>
            </a:r>
            <a:r>
              <a:rPr lang="en-US" dirty="0"/>
              <a:t>the Glacier Martian. When </a:t>
            </a:r>
            <a:r>
              <a:rPr lang="en-US" dirty="0" smtClean="0"/>
              <a:t>we reached </a:t>
            </a:r>
            <a:r>
              <a:rPr lang="en-US" dirty="0"/>
              <a:t>the summit, we could see the beautiful parts of Ushuaia. That’s what we did on our first day on Ushuaia. </a:t>
            </a:r>
            <a:endParaRPr lang="de-DE" dirty="0"/>
          </a:p>
        </p:txBody>
      </p:sp>
      <p:pic>
        <p:nvPicPr>
          <p:cNvPr id="4" name="Picture 3"/>
          <p:cNvPicPr/>
          <p:nvPr/>
        </p:nvPicPr>
        <p:blipFill>
          <a:blip r:embed="rId2"/>
          <a:srcRect/>
          <a:stretch>
            <a:fillRect/>
          </a:stretch>
        </p:blipFill>
        <p:spPr bwMode="auto">
          <a:xfrm>
            <a:off x="133724" y="4293096"/>
            <a:ext cx="3142131" cy="23764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p:nvPr/>
        </p:nvPicPr>
        <p:blipFill>
          <a:blip r:embed="rId3"/>
          <a:srcRect/>
          <a:stretch>
            <a:fillRect/>
          </a:stretch>
        </p:blipFill>
        <p:spPr bwMode="auto">
          <a:xfrm>
            <a:off x="3275855" y="4415439"/>
            <a:ext cx="3213365" cy="2352884"/>
          </a:xfrm>
          <a:prstGeom prst="rect">
            <a:avLst/>
          </a:prstGeom>
          <a:ln>
            <a:noFill/>
          </a:ln>
          <a:effectLst>
            <a:softEdge rad="112500"/>
          </a:effectLst>
        </p:spPr>
      </p:pic>
      <p:pic>
        <p:nvPicPr>
          <p:cNvPr id="6" name="Picture 5"/>
          <p:cNvPicPr/>
          <p:nvPr/>
        </p:nvPicPr>
        <p:blipFill>
          <a:blip r:embed="rId4"/>
          <a:srcRect/>
          <a:stretch>
            <a:fillRect/>
          </a:stretch>
        </p:blipFill>
        <p:spPr bwMode="auto">
          <a:xfrm>
            <a:off x="6489221" y="4440427"/>
            <a:ext cx="2654780" cy="2327896"/>
          </a:xfrm>
          <a:prstGeom prst="rect">
            <a:avLst/>
          </a:prstGeom>
          <a:ln>
            <a:noFill/>
          </a:ln>
          <a:effectLst>
            <a:softEdge rad="112500"/>
          </a:effectLst>
        </p:spPr>
      </p:pic>
    </p:spTree>
    <p:extLst>
      <p:ext uri="{BB962C8B-B14F-4D97-AF65-F5344CB8AC3E}">
        <p14:creationId xmlns:p14="http://schemas.microsoft.com/office/powerpoint/2010/main" xmlns="" val="2581925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7024744" cy="1143000"/>
          </a:xfrm>
        </p:spPr>
        <p:txBody>
          <a:bodyPr>
            <a:noAutofit/>
          </a:bodyPr>
          <a:lstStyle/>
          <a:p>
            <a:r>
              <a:rPr lang="de-DE" sz="2800" dirty="0" smtClean="0">
                <a:solidFill>
                  <a:schemeClr val="tx1"/>
                </a:solidFill>
              </a:rPr>
              <a:t>Da</a:t>
            </a:r>
            <a:r>
              <a:rPr lang="en-US" sz="2800" dirty="0">
                <a:solidFill>
                  <a:schemeClr val="tx1"/>
                </a:solidFill>
              </a:rPr>
              <a:t>y </a:t>
            </a:r>
            <a:r>
              <a:rPr lang="en-US" sz="2800" dirty="0" smtClean="0">
                <a:solidFill>
                  <a:schemeClr val="tx1"/>
                </a:solidFill>
              </a:rPr>
              <a:t>2 Ushuaia </a:t>
            </a:r>
            <a:r>
              <a:rPr lang="en-US" sz="2800" dirty="0">
                <a:solidFill>
                  <a:schemeClr val="tx1"/>
                </a:solidFill>
              </a:rPr>
              <a:t>- Embarkation Day</a:t>
            </a:r>
            <a:br>
              <a:rPr lang="en-US" sz="2800" dirty="0">
                <a:solidFill>
                  <a:schemeClr val="tx1"/>
                </a:solidFill>
              </a:rPr>
            </a:br>
            <a:r>
              <a:rPr lang="en-US" sz="2800" dirty="0">
                <a:solidFill>
                  <a:schemeClr val="tx1"/>
                </a:solidFill>
              </a:rPr>
              <a:t>Meals included: 1 breakfast, 1 dinner </a:t>
            </a:r>
            <a:endParaRPr lang="de-DE" sz="2800" dirty="0">
              <a:solidFill>
                <a:schemeClr val="tx1"/>
              </a:solidFill>
            </a:endParaRPr>
          </a:p>
        </p:txBody>
      </p:sp>
      <p:sp>
        <p:nvSpPr>
          <p:cNvPr id="3" name="Content Placeholder 2"/>
          <p:cNvSpPr>
            <a:spLocks noGrp="1"/>
          </p:cNvSpPr>
          <p:nvPr>
            <p:ph idx="1"/>
          </p:nvPr>
        </p:nvSpPr>
        <p:spPr>
          <a:xfrm>
            <a:off x="539552" y="1628801"/>
            <a:ext cx="7632848" cy="3240360"/>
          </a:xfrm>
        </p:spPr>
        <p:txBody>
          <a:bodyPr>
            <a:normAutofit fontScale="85000" lnSpcReduction="10000"/>
          </a:bodyPr>
          <a:lstStyle/>
          <a:p>
            <a:r>
              <a:rPr lang="en-US" dirty="0"/>
              <a:t>At 06:00 am </a:t>
            </a:r>
            <a:r>
              <a:rPr lang="en-US" dirty="0" smtClean="0"/>
              <a:t>we woke </a:t>
            </a:r>
            <a:r>
              <a:rPr lang="en-US" dirty="0"/>
              <a:t>up and had our breakfast, then we went to Cerro Castor to go skiing, snowboarding, and other winter games. We spent 4 hours playing there. Next, </a:t>
            </a:r>
            <a:r>
              <a:rPr lang="en-US" dirty="0" smtClean="0"/>
              <a:t>we went </a:t>
            </a:r>
            <a:r>
              <a:rPr lang="en-US" dirty="0"/>
              <a:t>diving. it cost us about US$150 + US$40 for 2 dives. For lunch </a:t>
            </a:r>
            <a:r>
              <a:rPr lang="en-US" dirty="0" smtClean="0"/>
              <a:t>we </a:t>
            </a:r>
            <a:r>
              <a:rPr lang="en-US" dirty="0"/>
              <a:t>went to another traditional restaurant named Kuar restaurant. The food there was not very expensive but it tasted good. Then </a:t>
            </a:r>
            <a:r>
              <a:rPr lang="en-US" dirty="0" smtClean="0"/>
              <a:t>we </a:t>
            </a:r>
            <a:r>
              <a:rPr lang="en-US" dirty="0"/>
              <a:t>went on a Catamaran trip. we went to a special place where we could see animals like the sea lions, penguins, cormorants, and many more. And then </a:t>
            </a:r>
            <a:r>
              <a:rPr lang="en-US" dirty="0" smtClean="0"/>
              <a:t>we went </a:t>
            </a:r>
            <a:r>
              <a:rPr lang="en-US" dirty="0"/>
              <a:t>back to the hotel at 09:00 pm to take a rest.</a:t>
            </a:r>
            <a:endParaRPr lang="de-DE" dirty="0"/>
          </a:p>
        </p:txBody>
      </p:sp>
      <p:pic>
        <p:nvPicPr>
          <p:cNvPr id="4" name="Picture 3"/>
          <p:cNvPicPr/>
          <p:nvPr/>
        </p:nvPicPr>
        <p:blipFill>
          <a:blip r:embed="rId2"/>
          <a:srcRect/>
          <a:stretch>
            <a:fillRect/>
          </a:stretch>
        </p:blipFill>
        <p:spPr bwMode="auto">
          <a:xfrm>
            <a:off x="69272" y="4725144"/>
            <a:ext cx="2846544" cy="2016224"/>
          </a:xfrm>
          <a:prstGeom prst="rect">
            <a:avLst/>
          </a:prstGeom>
          <a:ln>
            <a:noFill/>
          </a:ln>
          <a:effectLst>
            <a:softEdge rad="112500"/>
          </a:effectLst>
        </p:spPr>
      </p:pic>
      <p:pic>
        <p:nvPicPr>
          <p:cNvPr id="5" name="Picture 4"/>
          <p:cNvPicPr/>
          <p:nvPr/>
        </p:nvPicPr>
        <p:blipFill>
          <a:blip r:embed="rId3"/>
          <a:srcRect/>
          <a:stretch>
            <a:fillRect/>
          </a:stretch>
        </p:blipFill>
        <p:spPr bwMode="auto">
          <a:xfrm>
            <a:off x="4140104" y="4708406"/>
            <a:ext cx="4392488" cy="2032961"/>
          </a:xfrm>
          <a:prstGeom prst="rect">
            <a:avLst/>
          </a:prstGeom>
          <a:ln>
            <a:noFill/>
          </a:ln>
          <a:effectLst>
            <a:softEdge rad="112500"/>
          </a:effectLst>
        </p:spPr>
      </p:pic>
    </p:spTree>
    <p:extLst>
      <p:ext uri="{BB962C8B-B14F-4D97-AF65-F5344CB8AC3E}">
        <p14:creationId xmlns:p14="http://schemas.microsoft.com/office/powerpoint/2010/main" xmlns="" val="6072533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7024744" cy="1143000"/>
          </a:xfrm>
        </p:spPr>
        <p:txBody>
          <a:bodyPr/>
          <a:lstStyle/>
          <a:p>
            <a:r>
              <a:rPr lang="en-US" dirty="0" smtClean="0"/>
              <a:t>Day 3-4 Drake Passage</a:t>
            </a:r>
            <a:endParaRPr lang="de-DE" dirty="0"/>
          </a:p>
        </p:txBody>
      </p:sp>
      <p:sp>
        <p:nvSpPr>
          <p:cNvPr id="3" name="Content Placeholder 2"/>
          <p:cNvSpPr>
            <a:spLocks noGrp="1"/>
          </p:cNvSpPr>
          <p:nvPr>
            <p:ph idx="1"/>
          </p:nvPr>
        </p:nvSpPr>
        <p:spPr>
          <a:xfrm>
            <a:off x="611560" y="1700808"/>
            <a:ext cx="6777317" cy="3508977"/>
          </a:xfrm>
        </p:spPr>
        <p:txBody>
          <a:bodyPr/>
          <a:lstStyle/>
          <a:p>
            <a:r>
              <a:rPr lang="en-US" dirty="0" smtClean="0"/>
              <a:t>Today we are heading to Antarctica .</a:t>
            </a:r>
          </a:p>
          <a:p>
            <a:r>
              <a:rPr lang="en-US" dirty="0" smtClean="0"/>
              <a:t>How </a:t>
            </a:r>
            <a:r>
              <a:rPr lang="en-US" dirty="0"/>
              <a:t>to get to Antarctica. </a:t>
            </a:r>
            <a:r>
              <a:rPr lang="en-US" dirty="0" smtClean="0"/>
              <a:t>?</a:t>
            </a:r>
            <a:endParaRPr lang="de-DE" dirty="0"/>
          </a:p>
          <a:p>
            <a:r>
              <a:rPr lang="en-US" dirty="0" smtClean="0"/>
              <a:t>Well we go from Ushuaia and we sale trough the Drake Passage. We were prepared for the rough water but luckily today the water wasn’t rough so we sailed smoothly. </a:t>
            </a:r>
            <a:r>
              <a:rPr lang="en-US" dirty="0" smtClean="0">
                <a:sym typeface="Wingdings" pitchFamily="2" charset="2"/>
              </a:rPr>
              <a:t></a:t>
            </a:r>
            <a:endParaRPr lang="de-DE" dirty="0"/>
          </a:p>
        </p:txBody>
      </p:sp>
    </p:spTree>
    <p:extLst>
      <p:ext uri="{BB962C8B-B14F-4D97-AF65-F5344CB8AC3E}">
        <p14:creationId xmlns:p14="http://schemas.microsoft.com/office/powerpoint/2010/main" xmlns="" val="42837732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60" y="476672"/>
            <a:ext cx="7024744" cy="1143000"/>
          </a:xfrm>
        </p:spPr>
        <p:txBody>
          <a:bodyPr>
            <a:noAutofit/>
          </a:bodyPr>
          <a:lstStyle/>
          <a:p>
            <a:r>
              <a:rPr lang="de-DE" sz="2400" dirty="0" smtClean="0">
                <a:solidFill>
                  <a:srgbClr val="002060"/>
                </a:solidFill>
              </a:rPr>
              <a:t>Da</a:t>
            </a:r>
            <a:r>
              <a:rPr lang="en-US" sz="2400" dirty="0" smtClean="0">
                <a:solidFill>
                  <a:srgbClr val="002060"/>
                </a:solidFill>
              </a:rPr>
              <a:t>y 5 and 6 </a:t>
            </a:r>
            <a:r>
              <a:rPr lang="en-US" sz="2400" b="1" dirty="0">
                <a:solidFill>
                  <a:srgbClr val="002060"/>
                </a:solidFill>
              </a:rPr>
              <a:t>South Shetland Islands and Antarctica</a:t>
            </a:r>
            <a:r>
              <a:rPr lang="en-US" sz="2400" b="1" dirty="0"/>
              <a:t/>
            </a:r>
            <a:br>
              <a:rPr lang="en-US" sz="2400" b="1" dirty="0"/>
            </a:br>
            <a:endParaRPr lang="de-DE" sz="2400" dirty="0">
              <a:solidFill>
                <a:schemeClr val="tx1"/>
              </a:solidFill>
            </a:endParaRPr>
          </a:p>
        </p:txBody>
      </p:sp>
      <p:sp>
        <p:nvSpPr>
          <p:cNvPr id="3" name="Content Placeholder 2"/>
          <p:cNvSpPr>
            <a:spLocks noGrp="1"/>
          </p:cNvSpPr>
          <p:nvPr>
            <p:ph idx="1"/>
          </p:nvPr>
        </p:nvSpPr>
        <p:spPr>
          <a:xfrm>
            <a:off x="323528" y="1268760"/>
            <a:ext cx="7488832" cy="3456384"/>
          </a:xfrm>
        </p:spPr>
        <p:txBody>
          <a:bodyPr>
            <a:normAutofit fontScale="77500" lnSpcReduction="20000"/>
          </a:bodyPr>
          <a:lstStyle/>
          <a:p>
            <a:r>
              <a:rPr lang="en-US" dirty="0"/>
              <a:t>Today we went to Orne Harbor, there was a passage guarded by a dark rock tower of Spigot Peak on one side, with steep walls and a glacier at the end of it. The cove is called Orne harbor and it’s 1.9 km wide. The Belgian Antarctic Expeditioner under Gerlache discovered it in 1898.                                                                                                                                                               On a ridge a colony of Chinstrap penguins covered the ice, and after landing with a zodiac, myself and a few other people trekked in the deep snow in zigzags to get to the ridge. It was really tiring but worth it when we got to the top. Up there, we could see the nesting sites of the Chinstraps, and the view over the harbour back to the “Ocean Nova”. It was really pretty… </a:t>
            </a:r>
            <a:endParaRPr lang="de-DE"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4653136"/>
            <a:ext cx="3499100" cy="2242222"/>
          </a:xfrm>
          <a:prstGeom prst="rect">
            <a:avLst/>
          </a:prstGeom>
          <a:ln>
            <a:noFill/>
          </a:ln>
          <a:effectLst>
            <a:softEdge rad="112500"/>
          </a:effectLst>
        </p:spPr>
      </p:pic>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788024" y="4616555"/>
            <a:ext cx="3801083" cy="2241446"/>
          </a:xfrm>
          <a:prstGeom prst="rect">
            <a:avLst/>
          </a:prstGeom>
          <a:ln>
            <a:noFill/>
          </a:ln>
          <a:effectLst>
            <a:softEdge rad="112500"/>
          </a:effectLst>
        </p:spPr>
      </p:pic>
    </p:spTree>
    <p:extLst>
      <p:ext uri="{BB962C8B-B14F-4D97-AF65-F5344CB8AC3E}">
        <p14:creationId xmlns:p14="http://schemas.microsoft.com/office/powerpoint/2010/main" xmlns="" val="8622127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764704"/>
            <a:ext cx="7024744" cy="1143000"/>
          </a:xfrm>
        </p:spPr>
        <p:txBody>
          <a:bodyPr>
            <a:normAutofit fontScale="90000"/>
          </a:bodyPr>
          <a:lstStyle/>
          <a:p>
            <a:r>
              <a:rPr lang="en-US" sz="2700" dirty="0" smtClean="0">
                <a:solidFill>
                  <a:schemeClr val="tx1"/>
                </a:solidFill>
              </a:rPr>
              <a:t>Day 7 and 8 </a:t>
            </a:r>
            <a:r>
              <a:rPr lang="en-US" sz="2700" b="1" dirty="0">
                <a:solidFill>
                  <a:srgbClr val="002060"/>
                </a:solidFill>
              </a:rPr>
              <a:t>South Shetland Islands and Antarctica</a:t>
            </a:r>
            <a:r>
              <a:rPr lang="en-US" b="1" dirty="0"/>
              <a:t/>
            </a:r>
            <a:br>
              <a:rPr lang="en-US" b="1" dirty="0"/>
            </a:br>
            <a:endParaRPr lang="de-DE" dirty="0">
              <a:solidFill>
                <a:schemeClr val="tx1"/>
              </a:solidFill>
            </a:endParaRPr>
          </a:p>
        </p:txBody>
      </p:sp>
      <p:sp>
        <p:nvSpPr>
          <p:cNvPr id="3" name="Content Placeholder 2"/>
          <p:cNvSpPr>
            <a:spLocks noGrp="1"/>
          </p:cNvSpPr>
          <p:nvPr>
            <p:ph idx="1"/>
          </p:nvPr>
        </p:nvSpPr>
        <p:spPr>
          <a:xfrm>
            <a:off x="755576" y="1268760"/>
            <a:ext cx="6777317" cy="3508977"/>
          </a:xfrm>
        </p:spPr>
        <p:txBody>
          <a:bodyPr/>
          <a:lstStyle/>
          <a:p>
            <a:r>
              <a:rPr lang="en-US" dirty="0"/>
              <a:t>Today we are still in Orne Harbour, I attempted trying the ‘Polar Plunge’ with everyone else, how and what is it? Well, we just jumped into the freezing, icy Antarctic Bay. The cold strikes you immediately when u get in. </a:t>
            </a:r>
            <a:endParaRPr lang="de-DE"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907703" y="3441169"/>
            <a:ext cx="5328593" cy="3252193"/>
          </a:xfrm>
          <a:prstGeom prst="rect">
            <a:avLst/>
          </a:prstGeom>
          <a:ln>
            <a:noFill/>
          </a:ln>
          <a:effectLst>
            <a:softEdge rad="112500"/>
          </a:effectLst>
        </p:spPr>
      </p:pic>
    </p:spTree>
    <p:extLst>
      <p:ext uri="{BB962C8B-B14F-4D97-AF65-F5344CB8AC3E}">
        <p14:creationId xmlns:p14="http://schemas.microsoft.com/office/powerpoint/2010/main" xmlns="" val="18855647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2436"/>
            <a:ext cx="7024744" cy="1143000"/>
          </a:xfrm>
        </p:spPr>
        <p:txBody>
          <a:bodyPr/>
          <a:lstStyle/>
          <a:p>
            <a:r>
              <a:rPr lang="en-US" dirty="0" smtClean="0">
                <a:solidFill>
                  <a:schemeClr val="tx1"/>
                </a:solidFill>
              </a:rPr>
              <a:t>Day 9</a:t>
            </a:r>
            <a:endParaRPr lang="de-DE" dirty="0">
              <a:solidFill>
                <a:schemeClr val="tx1"/>
              </a:solidFill>
            </a:endParaRPr>
          </a:p>
        </p:txBody>
      </p:sp>
      <p:sp>
        <p:nvSpPr>
          <p:cNvPr id="3" name="Content Placeholder 2"/>
          <p:cNvSpPr>
            <a:spLocks noGrp="1"/>
          </p:cNvSpPr>
          <p:nvPr>
            <p:ph idx="1"/>
          </p:nvPr>
        </p:nvSpPr>
        <p:spPr>
          <a:xfrm>
            <a:off x="539552" y="692696"/>
            <a:ext cx="6777317" cy="3508977"/>
          </a:xfrm>
        </p:spPr>
        <p:txBody>
          <a:bodyPr/>
          <a:lstStyle/>
          <a:p>
            <a:endParaRPr lang="en-US" dirty="0"/>
          </a:p>
          <a:p>
            <a:r>
              <a:rPr lang="en-US" dirty="0"/>
              <a:t>Its really quiet here in the icy atmosphere. We reach Neck </a:t>
            </a:r>
            <a:r>
              <a:rPr lang="en-US" dirty="0" smtClean="0"/>
              <a:t>harbour </a:t>
            </a:r>
            <a:r>
              <a:rPr lang="en-US" dirty="0"/>
              <a:t>today, and we went skiing! It was really fun skiing across the snow, getting some fast action exercise.. we take lots of pictures because this expedition will be one to remember.</a:t>
            </a:r>
          </a:p>
          <a:p>
            <a:endParaRPr lang="de-DE"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7504" y="3789040"/>
            <a:ext cx="4032448" cy="2875186"/>
          </a:xfrm>
          <a:prstGeom prst="rect">
            <a:avLst/>
          </a:prstGeom>
          <a:ln>
            <a:noFill/>
          </a:ln>
          <a:effectLst>
            <a:softEdge rad="112500"/>
          </a:effectLst>
        </p:spPr>
      </p:pic>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788024" y="3624629"/>
            <a:ext cx="4082375" cy="3065493"/>
          </a:xfrm>
          <a:prstGeom prst="rect">
            <a:avLst/>
          </a:prstGeom>
          <a:ln>
            <a:noFill/>
          </a:ln>
          <a:effectLst>
            <a:softEdge rad="112500"/>
          </a:effectLst>
        </p:spPr>
      </p:pic>
    </p:spTree>
    <p:extLst>
      <p:ext uri="{BB962C8B-B14F-4D97-AF65-F5344CB8AC3E}">
        <p14:creationId xmlns:p14="http://schemas.microsoft.com/office/powerpoint/2010/main" xmlns="" val="39619787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7024744" cy="1143000"/>
          </a:xfrm>
        </p:spPr>
        <p:txBody>
          <a:bodyPr>
            <a:normAutofit fontScale="90000"/>
          </a:bodyPr>
          <a:lstStyle/>
          <a:p>
            <a:r>
              <a:rPr lang="en-US" dirty="0" smtClean="0">
                <a:solidFill>
                  <a:schemeClr val="tx1"/>
                </a:solidFill>
              </a:rPr>
              <a:t>Day 10 </a:t>
            </a:r>
            <a:r>
              <a:rPr lang="de-DE" b="1" dirty="0"/>
              <a:t>Drake Passage</a:t>
            </a:r>
            <a:br>
              <a:rPr lang="de-DE" b="1" dirty="0"/>
            </a:br>
            <a:endParaRPr lang="de-DE" dirty="0">
              <a:solidFill>
                <a:schemeClr val="tx1"/>
              </a:solidFill>
            </a:endParaRPr>
          </a:p>
        </p:txBody>
      </p:sp>
      <p:sp>
        <p:nvSpPr>
          <p:cNvPr id="3" name="Content Placeholder 2"/>
          <p:cNvSpPr>
            <a:spLocks noGrp="1"/>
          </p:cNvSpPr>
          <p:nvPr>
            <p:ph idx="1"/>
          </p:nvPr>
        </p:nvSpPr>
        <p:spPr>
          <a:xfrm>
            <a:off x="1691680" y="1196752"/>
            <a:ext cx="6777317" cy="3508977"/>
          </a:xfrm>
        </p:spPr>
        <p:txBody>
          <a:bodyPr>
            <a:normAutofit fontScale="85000" lnSpcReduction="10000"/>
          </a:bodyPr>
          <a:lstStyle/>
          <a:p>
            <a:r>
              <a:rPr lang="en-US" dirty="0"/>
              <a:t>We </a:t>
            </a:r>
            <a:r>
              <a:rPr lang="en-US" dirty="0" smtClean="0"/>
              <a:t>start our </a:t>
            </a:r>
            <a:r>
              <a:rPr lang="en-US" dirty="0"/>
              <a:t>journey back across Drake Passage along our journey we spend our time scouting for whales and watching sea birds. The whales we saw were orcas (killer whale) and humpback whales. The orcas hunt everything from fish to shark and even other kinds of whales. The humpback whales were loud their sequences of howls, moans and cries can continue for hours. </a:t>
            </a:r>
            <a:r>
              <a:rPr lang="en-US" dirty="0" smtClean="0"/>
              <a:t>We </a:t>
            </a:r>
            <a:r>
              <a:rPr lang="en-US" dirty="0"/>
              <a:t>saw Scotia birds , albatross and Pintado Petrels some of the birds were flying right  above us ,the albatross had  large  wing. There was not much wind but it was still cold.</a:t>
            </a:r>
          </a:p>
          <a:p>
            <a:endParaRPr lang="de-DE"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0289" y="4878251"/>
            <a:ext cx="2662064" cy="1996548"/>
          </a:xfrm>
          <a:prstGeom prst="rect">
            <a:avLst/>
          </a:prstGeom>
          <a:ln>
            <a:noFill/>
          </a:ln>
          <a:effectLst>
            <a:softEdge rad="112500"/>
          </a:effectLst>
        </p:spPr>
      </p:pic>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156176" y="4581128"/>
            <a:ext cx="2484281" cy="19021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34602098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76672"/>
            <a:ext cx="7024744" cy="1143000"/>
          </a:xfrm>
        </p:spPr>
        <p:txBody>
          <a:bodyPr>
            <a:normAutofit fontScale="90000"/>
          </a:bodyPr>
          <a:lstStyle/>
          <a:p>
            <a:r>
              <a:rPr lang="en-US" dirty="0" smtClean="0">
                <a:solidFill>
                  <a:schemeClr val="tx1"/>
                </a:solidFill>
              </a:rPr>
              <a:t>Day 11 and 12</a:t>
            </a:r>
            <a:r>
              <a:rPr lang="de-DE" b="1" dirty="0"/>
              <a:t/>
            </a:r>
            <a:br>
              <a:rPr lang="de-DE" b="1" dirty="0"/>
            </a:br>
            <a:endParaRPr lang="de-DE" dirty="0">
              <a:solidFill>
                <a:schemeClr val="tx1"/>
              </a:solidFill>
            </a:endParaRPr>
          </a:p>
        </p:txBody>
      </p:sp>
      <p:sp>
        <p:nvSpPr>
          <p:cNvPr id="3" name="Content Placeholder 2"/>
          <p:cNvSpPr>
            <a:spLocks noGrp="1"/>
          </p:cNvSpPr>
          <p:nvPr>
            <p:ph idx="1"/>
          </p:nvPr>
        </p:nvSpPr>
        <p:spPr>
          <a:xfrm>
            <a:off x="611560" y="908720"/>
            <a:ext cx="6777317" cy="3508977"/>
          </a:xfrm>
        </p:spPr>
        <p:txBody>
          <a:bodyPr>
            <a:normAutofit lnSpcReduction="10000"/>
          </a:bodyPr>
          <a:lstStyle/>
          <a:p>
            <a:r>
              <a:rPr lang="en-US" dirty="0"/>
              <a:t>Day </a:t>
            </a:r>
            <a:r>
              <a:rPr lang="en-US" dirty="0" smtClean="0"/>
              <a:t>11 = Drake Passage</a:t>
            </a:r>
            <a:endParaRPr lang="en-US" dirty="0"/>
          </a:p>
          <a:p>
            <a:r>
              <a:rPr lang="en-US" dirty="0"/>
              <a:t> We watched sea birds and whales again but we spend most of our time relaxing and enjoying the view of the ocean.</a:t>
            </a:r>
          </a:p>
          <a:p>
            <a:r>
              <a:rPr lang="en-US" dirty="0"/>
              <a:t>Day </a:t>
            </a:r>
            <a:r>
              <a:rPr lang="en-US" dirty="0" smtClean="0"/>
              <a:t>12= back to Ushuaia </a:t>
            </a:r>
            <a:endParaRPr lang="en-US" dirty="0"/>
          </a:p>
          <a:p>
            <a:r>
              <a:rPr lang="en-US" dirty="0"/>
              <a:t>We arrive back in Ushuaia in the early morning we were very tired because we had to wake up early. Now our trip has ended  </a:t>
            </a:r>
          </a:p>
          <a:p>
            <a:endParaRPr lang="de-DE" dirty="0"/>
          </a:p>
        </p:txBody>
      </p:sp>
    </p:spTree>
    <p:extLst>
      <p:ext uri="{BB962C8B-B14F-4D97-AF65-F5344CB8AC3E}">
        <p14:creationId xmlns:p14="http://schemas.microsoft.com/office/powerpoint/2010/main" xmlns="" val="20032836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TotalTime>
  <Words>594</Words>
  <Application>Microsoft Office PowerPoint</Application>
  <PresentationFormat>On-screen Show (4:3)</PresentationFormat>
  <Paragraphs>26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Austin</vt:lpstr>
      <vt:lpstr>Trip To Antarctica </vt:lpstr>
      <vt:lpstr>Day 1 Ushuaia</vt:lpstr>
      <vt:lpstr>Day 2 Ushuaia - Embarkation Day Meals included: 1 breakfast, 1 dinner </vt:lpstr>
      <vt:lpstr>Day 3-4 Drake Passage</vt:lpstr>
      <vt:lpstr>Day 5 and 6 South Shetland Islands and Antarctica </vt:lpstr>
      <vt:lpstr>Day 7 and 8 South Shetland Islands and Antarctica </vt:lpstr>
      <vt:lpstr>Day 9</vt:lpstr>
      <vt:lpstr>Day 10 Drake Passage </vt:lpstr>
      <vt:lpstr>Day 11 and 12 </vt:lpstr>
      <vt:lpstr>This is a map of the Drake Passage </vt:lpstr>
      <vt:lpstr>Thank you for watching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Trip To Antarctica</dc:title>
  <dc:creator>TOSHIBA</dc:creator>
  <cp:lastModifiedBy>user</cp:lastModifiedBy>
  <cp:revision>16</cp:revision>
  <dcterms:created xsi:type="dcterms:W3CDTF">2012-03-20T06:20:02Z</dcterms:created>
  <dcterms:modified xsi:type="dcterms:W3CDTF">2012-03-22T06:26:52Z</dcterms:modified>
</cp:coreProperties>
</file>